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61" r:id="rId5"/>
    <p:sldId id="262" r:id="rId6"/>
    <p:sldId id="263" r:id="rId7"/>
    <p:sldId id="264" r:id="rId8"/>
    <p:sldId id="260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780" y="-4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04B2E3-479E-4237-92E8-F0F79BDFB751}" type="datetimeFigureOut">
              <a:rPr lang="ru-RU" smtClean="0"/>
              <a:t>18.12.2023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E2DF79-0711-4971-A1F2-799B11A8FC7D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E2DF79-0711-4971-A1F2-799B11A8FC7D}" type="slidenum">
              <a:rPr lang="ru-RU" smtClean="0"/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CFA77-E9B5-4023-8933-A2FF3761CD08}" type="datetimeFigureOut">
              <a:rPr lang="ru-RU" smtClean="0"/>
              <a:pPr/>
              <a:t>18.12.2023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86EB4-B315-4325-ADD2-C0B819DC4BA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2290" name="Picture 2" descr="https://catherineasquithgallery.com/uploads/posts/2021-03/1614793439_7-p-fon-dlya-detskoi-otkritki-8.jpg"/>
          <p:cNvPicPr>
            <a:picLocks noChangeAspect="1" noChangeArrowheads="1"/>
          </p:cNvPicPr>
          <p:nvPr userDrawn="1"/>
        </p:nvPicPr>
        <p:blipFill>
          <a:blip r:embed="rId2" cstate="print"/>
          <a:srcRect l="11377" r="4593"/>
          <a:stretch>
            <a:fillRect/>
          </a:stretch>
        </p:blipFill>
        <p:spPr bwMode="auto">
          <a:xfrm>
            <a:off x="-2" y="0"/>
            <a:ext cx="9147922" cy="6858000"/>
          </a:xfrm>
          <a:prstGeom prst="rect">
            <a:avLst/>
          </a:prstGeom>
          <a:noFill/>
        </p:spPr>
      </p:pic>
      <p:sp>
        <p:nvSpPr>
          <p:cNvPr id="8" name="Рамка 7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2112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CFA77-E9B5-4023-8933-A2FF3761CD08}" type="datetimeFigureOut">
              <a:rPr lang="ru-RU" smtClean="0"/>
              <a:pPr/>
              <a:t>18.12.2023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86EB4-B315-4325-ADD2-C0B819DC4B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CFA77-E9B5-4023-8933-A2FF3761CD08}" type="datetimeFigureOut">
              <a:rPr lang="ru-RU" smtClean="0"/>
              <a:pPr/>
              <a:t>18.12.2023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86EB4-B315-4325-ADD2-C0B819DC4B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CFA77-E9B5-4023-8933-A2FF3761CD08}" type="datetimeFigureOut">
              <a:rPr lang="ru-RU" smtClean="0"/>
              <a:pPr/>
              <a:t>18.12.2023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86EB4-B315-4325-ADD2-C0B819DC4B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CFA77-E9B5-4023-8933-A2FF3761CD08}" type="datetimeFigureOut">
              <a:rPr lang="ru-RU" smtClean="0"/>
              <a:pPr/>
              <a:t>18.12.2023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86EB4-B315-4325-ADD2-C0B819DC4B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CFA77-E9B5-4023-8933-A2FF3761CD08}" type="datetimeFigureOut">
              <a:rPr lang="ru-RU" smtClean="0"/>
              <a:pPr/>
              <a:t>18.12.2023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86EB4-B315-4325-ADD2-C0B819DC4B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CFA77-E9B5-4023-8933-A2FF3761CD08}" type="datetimeFigureOut">
              <a:rPr lang="ru-RU" smtClean="0"/>
              <a:pPr/>
              <a:t>18.12.2023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86EB4-B315-4325-ADD2-C0B819DC4B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CFA77-E9B5-4023-8933-A2FF3761CD08}" type="datetimeFigureOut">
              <a:rPr lang="ru-RU" smtClean="0"/>
              <a:pPr/>
              <a:t>18.12.2023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86EB4-B315-4325-ADD2-C0B819DC4B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CFA77-E9B5-4023-8933-A2FF3761CD08}" type="datetimeFigureOut">
              <a:rPr lang="ru-RU" smtClean="0"/>
              <a:pPr/>
              <a:t>18.12.2023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86EB4-B315-4325-ADD2-C0B819DC4B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CFA77-E9B5-4023-8933-A2FF3761CD08}" type="datetimeFigureOut">
              <a:rPr lang="ru-RU" smtClean="0"/>
              <a:pPr/>
              <a:t>18.12.2023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86EB4-B315-4325-ADD2-C0B819DC4B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CFA77-E9B5-4023-8933-A2FF3761CD08}" type="datetimeFigureOut">
              <a:rPr lang="ru-RU" smtClean="0"/>
              <a:pPr/>
              <a:t>18.12.2023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86EB4-B315-4325-ADD2-C0B819DC4B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4CFA77-E9B5-4023-8933-A2FF3761CD08}" type="datetimeFigureOut">
              <a:rPr lang="ru-RU" smtClean="0"/>
              <a:pPr/>
              <a:t>18.12.2023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186EB4-B315-4325-ADD2-C0B819DC4BA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Picture 2" descr="https://catherineasquithgallery.com/uploads/posts/2021-03/1614793439_7-p-fon-dlya-detskoi-otkritki-8.jpg"/>
          <p:cNvPicPr>
            <a:picLocks noChangeAspect="1" noChangeArrowheads="1"/>
          </p:cNvPicPr>
          <p:nvPr userDrawn="1"/>
        </p:nvPicPr>
        <p:blipFill>
          <a:blip r:embed="rId13" cstate="print"/>
          <a:srcRect l="11377" r="33397" b="67850"/>
          <a:stretch>
            <a:fillRect/>
          </a:stretch>
        </p:blipFill>
        <p:spPr bwMode="auto">
          <a:xfrm>
            <a:off x="-2" y="0"/>
            <a:ext cx="9129234" cy="6858000"/>
          </a:xfrm>
          <a:prstGeom prst="rect">
            <a:avLst/>
          </a:prstGeom>
          <a:noFill/>
        </p:spPr>
      </p:pic>
      <p:sp>
        <p:nvSpPr>
          <p:cNvPr id="8" name="Рамка 7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2112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catherineasquithgallery.com/uploads/posts/2021-03/1614793439_7-p-fon-dlya-detskoi-otkritki-8.jpg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x-lines.ru/letters/i/cyrillicfancy/0573/764319/40/0/4nx7dygoz5emfwfi4gypbxsto9em5wfo4g81bwcy4napbcqoz5eafwfordtejftt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1882154"/>
            <a:ext cx="5267325" cy="466726"/>
          </a:xfrm>
          <a:prstGeom prst="rect">
            <a:avLst/>
          </a:prstGeom>
          <a:noFill/>
        </p:spPr>
      </p:pic>
      <p:pic>
        <p:nvPicPr>
          <p:cNvPr id="3" name="Picture 2" descr="https://x-lines.ru/letters/i/cyrillicfancy/0573/51b749/40/1/4n1pdy6ozzemiwcg4nhpbxsozzembwf54ggpbxqosdea6egosxeabwfo4n6pbxstomem5wf64gy7dysttoodgegozmemzwfo4gy7dy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224680"/>
            <a:ext cx="5994000" cy="324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915816" y="6064260"/>
            <a:ext cx="3312368" cy="67710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Работу выполнила  учитель начальных классов  </a:t>
            </a:r>
          </a:p>
          <a:p>
            <a:pPr algn="ctr"/>
            <a:r>
              <a:rPr lang="ru-RU" sz="12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МОУ  </a:t>
            </a:r>
            <a:r>
              <a:rPr lang="ru-RU" sz="1200" b="1" dirty="0" err="1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Новкинская</a:t>
            </a:r>
            <a:r>
              <a:rPr lang="ru-RU" sz="12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ООШ Владимирской области</a:t>
            </a:r>
          </a:p>
          <a:p>
            <a:pPr algn="ctr"/>
            <a:r>
              <a:rPr lang="ru-RU" sz="1400" b="1" dirty="0" err="1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Курова</a:t>
            </a:r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en-US" sz="1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Татьяна Владимировна </a:t>
            </a:r>
            <a:endParaRPr lang="ru-RU" sz="14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5" name="Picture 8" descr="https://x-lines.ru/letters/i/cyrillicfancy/0777/6b6666/26/1/4nm7bcgozzea9wcn4nhpbpjygr5o.pn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491880" y="1052736"/>
            <a:ext cx="2171243" cy="360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365866" y="2708920"/>
            <a:ext cx="24122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CC0099"/>
                </a:solidFill>
                <a:latin typeface="Comic Sans MS" pitchFamily="66" charset="0"/>
              </a:rPr>
              <a:t>(за </a:t>
            </a:r>
            <a:r>
              <a:rPr lang="en-US" sz="2000" b="1" dirty="0" smtClean="0">
                <a:solidFill>
                  <a:srgbClr val="CC0099"/>
                </a:solidFill>
                <a:latin typeface="Comic Sans MS" pitchFamily="66" charset="0"/>
              </a:rPr>
              <a:t>I</a:t>
            </a:r>
            <a:r>
              <a:rPr lang="ru-RU" sz="2000" b="1" dirty="0" smtClean="0">
                <a:solidFill>
                  <a:srgbClr val="CC0099"/>
                </a:solidFill>
                <a:latin typeface="Comic Sans MS" pitchFamily="66" charset="0"/>
              </a:rPr>
              <a:t> полугодие)</a:t>
            </a:r>
            <a:endParaRPr lang="ru-RU" sz="2000" b="1" dirty="0">
              <a:solidFill>
                <a:srgbClr val="CC0099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1340768"/>
            <a:ext cx="655272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0070C0"/>
                </a:solidFill>
                <a:latin typeface="Comic Sans MS" pitchFamily="66" charset="0"/>
              </a:rPr>
              <a:t>               Дорогой третьеклассник! </a:t>
            </a:r>
          </a:p>
          <a:p>
            <a:pPr algn="just"/>
            <a:endParaRPr lang="ru-RU" sz="2000" b="1" dirty="0" smtClean="0">
              <a:solidFill>
                <a:srgbClr val="0070C0"/>
              </a:solidFill>
              <a:latin typeface="Comic Sans MS" pitchFamily="66" charset="0"/>
            </a:endParaRPr>
          </a:p>
          <a:p>
            <a:pPr algn="just"/>
            <a:r>
              <a:rPr lang="ru-RU" sz="2000" b="1" dirty="0" smtClean="0">
                <a:solidFill>
                  <a:srgbClr val="0070C0"/>
                </a:solidFill>
                <a:latin typeface="Comic Sans MS" pitchFamily="66" charset="0"/>
              </a:rPr>
              <a:t>     В первом полугодии третьего класса ты учился вдумчиво читать, изучал окружающий мир. Пришло время проверить, насколько внимательным ты был на занятиях и чему научился за это время. Читай задания вдумчиво, не торопись. </a:t>
            </a:r>
          </a:p>
          <a:p>
            <a:r>
              <a:rPr lang="ru-RU" sz="2000" b="1" dirty="0" smtClean="0">
                <a:solidFill>
                  <a:srgbClr val="0070C0"/>
                </a:solidFill>
                <a:latin typeface="Comic Sans MS" pitchFamily="66" charset="0"/>
              </a:rPr>
              <a:t>                          Удачи!</a:t>
            </a:r>
            <a:endParaRPr lang="ru-RU" sz="2000" b="1" dirty="0">
              <a:solidFill>
                <a:srgbClr val="0070C0"/>
              </a:solidFill>
              <a:latin typeface="Comic Sans MS" pitchFamily="66" charset="0"/>
            </a:endParaRPr>
          </a:p>
        </p:txBody>
      </p:sp>
      <p:sp>
        <p:nvSpPr>
          <p:cNvPr id="4" name="Нашивка 3">
            <a:hlinkClick r:id="" action="ppaction://hlinkshowjump?jump=nextslide"/>
          </p:cNvPr>
          <p:cNvSpPr/>
          <p:nvPr/>
        </p:nvSpPr>
        <p:spPr>
          <a:xfrm>
            <a:off x="8604448" y="6309320"/>
            <a:ext cx="360000" cy="360000"/>
          </a:xfrm>
          <a:prstGeom prst="chevron">
            <a:avLst/>
          </a:prstGeom>
          <a:solidFill>
            <a:schemeClr val="accent5">
              <a:lumMod val="20000"/>
              <a:lumOff val="80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27784" y="6381328"/>
            <a:ext cx="38884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Во всей работе клики на верные ответы!</a:t>
            </a:r>
            <a:endParaRPr lang="ru-RU" sz="1400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32608"/>
            <a:ext cx="7920880" cy="6392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кругленный прямоугольник 2"/>
          <p:cNvSpPr/>
          <p:nvPr/>
        </p:nvSpPr>
        <p:spPr>
          <a:xfrm>
            <a:off x="5076056" y="1628800"/>
            <a:ext cx="432000" cy="432000"/>
          </a:xfrm>
          <a:prstGeom prst="roundRect">
            <a:avLst/>
          </a:prstGeom>
          <a:solidFill>
            <a:schemeClr val="bg1">
              <a:alpha val="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 descr="galka001.png">
            <a:hlinkClick r:id="" action="ppaction://noaction">
              <a:snd r:embed="rId2" name="chimes.wav"/>
            </a:hlinkClick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48064" y="1628800"/>
            <a:ext cx="360000" cy="360000"/>
          </a:xfrm>
          <a:prstGeom prst="rect">
            <a:avLst/>
          </a:prstGeom>
        </p:spPr>
      </p:pic>
      <p:sp>
        <p:nvSpPr>
          <p:cNvPr id="5" name="Скругленный прямоугольник 4"/>
          <p:cNvSpPr/>
          <p:nvPr/>
        </p:nvSpPr>
        <p:spPr>
          <a:xfrm>
            <a:off x="5076056" y="2852936"/>
            <a:ext cx="432000" cy="432000"/>
          </a:xfrm>
          <a:prstGeom prst="roundRect">
            <a:avLst/>
          </a:prstGeom>
          <a:solidFill>
            <a:schemeClr val="bg1">
              <a:alpha val="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 descr="galka001.png">
            <a:hlinkClick r:id="" action="ppaction://noaction">
              <a:snd r:embed="rId2" name="chimes.wav"/>
            </a:hlinkClick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48064" y="2852936"/>
            <a:ext cx="360000" cy="360000"/>
          </a:xfrm>
          <a:prstGeom prst="rect">
            <a:avLst/>
          </a:prstGeom>
        </p:spPr>
      </p:pic>
      <p:sp>
        <p:nvSpPr>
          <p:cNvPr id="7" name="Блок-схема: альтернативный процесс 6"/>
          <p:cNvSpPr/>
          <p:nvPr/>
        </p:nvSpPr>
        <p:spPr>
          <a:xfrm>
            <a:off x="1475656" y="4221112"/>
            <a:ext cx="576000" cy="216000"/>
          </a:xfrm>
          <a:prstGeom prst="flowChartAlternateProcess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 99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Блок-схема: альтернативный процесс 7"/>
          <p:cNvSpPr/>
          <p:nvPr/>
        </p:nvSpPr>
        <p:spPr>
          <a:xfrm>
            <a:off x="1475656" y="4509144"/>
            <a:ext cx="576000" cy="216000"/>
          </a:xfrm>
          <a:prstGeom prst="flowChartAlternateProcess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1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Блок-схема: альтернативный процесс 8"/>
          <p:cNvSpPr/>
          <p:nvPr/>
        </p:nvSpPr>
        <p:spPr>
          <a:xfrm>
            <a:off x="467544" y="6453368"/>
            <a:ext cx="5976664" cy="288000"/>
          </a:xfrm>
          <a:prstGeom prst="flowChartAlternateProcess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chemeClr val="tx1"/>
                </a:solidFill>
              </a:rPr>
              <a:t> В яичной скорлупе содержится 90% соединений кальция.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0" name="Нашивка 9">
            <a:hlinkClick r:id="" action="ppaction://hlinkshowjump?jump=nextslide"/>
          </p:cNvPr>
          <p:cNvSpPr/>
          <p:nvPr/>
        </p:nvSpPr>
        <p:spPr>
          <a:xfrm>
            <a:off x="8604448" y="6309320"/>
            <a:ext cx="360000" cy="360000"/>
          </a:xfrm>
          <a:prstGeom prst="chevron">
            <a:avLst/>
          </a:prstGeom>
          <a:solidFill>
            <a:schemeClr val="accent5">
              <a:lumMod val="20000"/>
              <a:lumOff val="80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9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0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8640"/>
            <a:ext cx="8649290" cy="54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Блок-схема: альтернативный процесс 2"/>
          <p:cNvSpPr/>
          <p:nvPr/>
        </p:nvSpPr>
        <p:spPr>
          <a:xfrm>
            <a:off x="3275856" y="4077072"/>
            <a:ext cx="3240360" cy="288000"/>
          </a:xfrm>
          <a:prstGeom prst="flowChartAlternateProcess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  круговорот воды в природе.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Блок-схема: альтернативный процесс 3"/>
          <p:cNvSpPr/>
          <p:nvPr/>
        </p:nvSpPr>
        <p:spPr>
          <a:xfrm>
            <a:off x="395536" y="5733256"/>
            <a:ext cx="3240000" cy="360000"/>
          </a:xfrm>
          <a:prstGeom prst="flowChartAlternateProcess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tx1"/>
                </a:solidFill>
              </a:rPr>
              <a:t> Хлеб – всему голова.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Блок-схема: альтернативный процесс 4"/>
          <p:cNvSpPr/>
          <p:nvPr/>
        </p:nvSpPr>
        <p:spPr>
          <a:xfrm>
            <a:off x="395536" y="6237312"/>
            <a:ext cx="3240000" cy="360000"/>
          </a:xfrm>
          <a:prstGeom prst="flowChartAlternateProcess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tx1"/>
                </a:solidFill>
              </a:rPr>
              <a:t>Худ обед, когда хлеба нет.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6" name="Блок-схема: альтернативный процесс 5"/>
          <p:cNvSpPr/>
          <p:nvPr/>
        </p:nvSpPr>
        <p:spPr>
          <a:xfrm>
            <a:off x="4427984" y="5733256"/>
            <a:ext cx="4104456" cy="360000"/>
          </a:xfrm>
          <a:prstGeom prst="flowChartAlternateProcess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tx1"/>
                </a:solidFill>
              </a:rPr>
              <a:t>Там и рай, где хлеба край.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7" name="Блок-схема: альтернативный процесс 6"/>
          <p:cNvSpPr/>
          <p:nvPr/>
        </p:nvSpPr>
        <p:spPr>
          <a:xfrm>
            <a:off x="4427984" y="6237312"/>
            <a:ext cx="4104456" cy="360000"/>
          </a:xfrm>
          <a:prstGeom prst="flowChartAlternateProcess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tx1"/>
                </a:solidFill>
              </a:rPr>
              <a:t>Покуда есть хлеб да вода, всё не беда.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8" name="Блок-схема: альтернативный процесс 7"/>
          <p:cNvSpPr/>
          <p:nvPr/>
        </p:nvSpPr>
        <p:spPr>
          <a:xfrm>
            <a:off x="1043608" y="1268760"/>
            <a:ext cx="1800000" cy="216000"/>
          </a:xfrm>
          <a:prstGeom prst="flowChartAlternateProcess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  конденсация.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Нашивка 8">
            <a:hlinkClick r:id="" action="ppaction://hlinkshowjump?jump=nextslide"/>
          </p:cNvPr>
          <p:cNvSpPr/>
          <p:nvPr/>
        </p:nvSpPr>
        <p:spPr>
          <a:xfrm>
            <a:off x="8604448" y="6309320"/>
            <a:ext cx="360000" cy="360000"/>
          </a:xfrm>
          <a:prstGeom prst="chevron">
            <a:avLst/>
          </a:prstGeom>
          <a:solidFill>
            <a:schemeClr val="accent5">
              <a:lumMod val="20000"/>
              <a:lumOff val="80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9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0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7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8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60648"/>
            <a:ext cx="8595119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кругленный прямоугольник 2"/>
          <p:cNvSpPr/>
          <p:nvPr/>
        </p:nvSpPr>
        <p:spPr>
          <a:xfrm>
            <a:off x="395536" y="2996952"/>
            <a:ext cx="432000" cy="432000"/>
          </a:xfrm>
          <a:prstGeom prst="roundRect">
            <a:avLst/>
          </a:prstGeom>
          <a:solidFill>
            <a:schemeClr val="bg1">
              <a:alpha val="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 descr="galka001.png">
            <a:hlinkClick r:id="" action="ppaction://noaction">
              <a:snd r:embed="rId2" name="chimes.wav"/>
            </a:hlinkClick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7544" y="2996952"/>
            <a:ext cx="360000" cy="360000"/>
          </a:xfrm>
          <a:prstGeom prst="rect">
            <a:avLst/>
          </a:prstGeom>
        </p:spPr>
      </p:pic>
      <p:sp>
        <p:nvSpPr>
          <p:cNvPr id="5" name="Скругленный прямоугольник 4"/>
          <p:cNvSpPr/>
          <p:nvPr/>
        </p:nvSpPr>
        <p:spPr>
          <a:xfrm>
            <a:off x="323528" y="4869160"/>
            <a:ext cx="432000" cy="432000"/>
          </a:xfrm>
          <a:prstGeom prst="roundRect">
            <a:avLst/>
          </a:prstGeom>
          <a:solidFill>
            <a:schemeClr val="bg1">
              <a:alpha val="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 descr="galka001.png">
            <a:hlinkClick r:id="" action="ppaction://noaction">
              <a:snd r:embed="rId2" name="chimes.wav"/>
            </a:hlinkClick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5536" y="4869160"/>
            <a:ext cx="360000" cy="360000"/>
          </a:xfrm>
          <a:prstGeom prst="rect">
            <a:avLst/>
          </a:prstGeom>
        </p:spPr>
      </p:pic>
      <p:sp>
        <p:nvSpPr>
          <p:cNvPr id="7" name="Скругленный прямоугольник 6"/>
          <p:cNvSpPr/>
          <p:nvPr/>
        </p:nvSpPr>
        <p:spPr>
          <a:xfrm>
            <a:off x="3275856" y="4293096"/>
            <a:ext cx="432000" cy="432000"/>
          </a:xfrm>
          <a:prstGeom prst="roundRect">
            <a:avLst/>
          </a:prstGeom>
          <a:solidFill>
            <a:schemeClr val="bg1">
              <a:alpha val="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 descr="galka001.png">
            <a:hlinkClick r:id="" action="ppaction://noaction">
              <a:snd r:embed="rId2" name="chimes.wav"/>
            </a:hlinkClick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347864" y="4293096"/>
            <a:ext cx="360000" cy="360000"/>
          </a:xfrm>
          <a:prstGeom prst="rect">
            <a:avLst/>
          </a:prstGeom>
        </p:spPr>
      </p:pic>
      <p:sp>
        <p:nvSpPr>
          <p:cNvPr id="9" name="Скругленный прямоугольник 8"/>
          <p:cNvSpPr/>
          <p:nvPr/>
        </p:nvSpPr>
        <p:spPr>
          <a:xfrm>
            <a:off x="6228184" y="4293096"/>
            <a:ext cx="432000" cy="432000"/>
          </a:xfrm>
          <a:prstGeom prst="roundRect">
            <a:avLst/>
          </a:prstGeom>
          <a:solidFill>
            <a:schemeClr val="bg1">
              <a:alpha val="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 descr="galka001.png">
            <a:hlinkClick r:id="" action="ppaction://noaction">
              <a:snd r:embed="rId2" name="chimes.wav"/>
            </a:hlinkClick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00192" y="4293096"/>
            <a:ext cx="360000" cy="360000"/>
          </a:xfrm>
          <a:prstGeom prst="rect">
            <a:avLst/>
          </a:prstGeom>
        </p:spPr>
      </p:pic>
      <p:sp>
        <p:nvSpPr>
          <p:cNvPr id="11" name="Блок-схема: альтернативный процесс 10"/>
          <p:cNvSpPr/>
          <p:nvPr/>
        </p:nvSpPr>
        <p:spPr>
          <a:xfrm>
            <a:off x="971600" y="1124744"/>
            <a:ext cx="6012000" cy="216000"/>
          </a:xfrm>
          <a:prstGeom prst="flowChartAlternateProcess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dirty="0" smtClean="0"/>
              <a:t>В первый стакан налей холодной воды, во второй - тёплой.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" name="Нашивка 11">
            <a:hlinkClick r:id="" action="ppaction://hlinkshowjump?jump=nextslide"/>
          </p:cNvPr>
          <p:cNvSpPr/>
          <p:nvPr/>
        </p:nvSpPr>
        <p:spPr>
          <a:xfrm>
            <a:off x="8604448" y="6309320"/>
            <a:ext cx="360000" cy="360000"/>
          </a:xfrm>
          <a:prstGeom prst="chevron">
            <a:avLst/>
          </a:prstGeom>
          <a:solidFill>
            <a:schemeClr val="accent5">
              <a:lumMod val="20000"/>
              <a:lumOff val="80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9" dur="8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0" dur="8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8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 b="48944"/>
          <a:stretch>
            <a:fillRect/>
          </a:stretch>
        </p:blipFill>
        <p:spPr bwMode="auto">
          <a:xfrm>
            <a:off x="251520" y="260648"/>
            <a:ext cx="8618956" cy="5904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кругленный прямоугольник 2"/>
          <p:cNvSpPr/>
          <p:nvPr/>
        </p:nvSpPr>
        <p:spPr>
          <a:xfrm>
            <a:off x="323528" y="5517232"/>
            <a:ext cx="432000" cy="432000"/>
          </a:xfrm>
          <a:prstGeom prst="roundRect">
            <a:avLst/>
          </a:prstGeom>
          <a:solidFill>
            <a:schemeClr val="bg1">
              <a:alpha val="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 descr="galka001.png">
            <a:hlinkClick r:id="" action="ppaction://noaction">
              <a:snd r:embed="rId2" name="chimes.wav"/>
            </a:hlinkClick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5536" y="5517232"/>
            <a:ext cx="360000" cy="360000"/>
          </a:xfrm>
          <a:prstGeom prst="rect">
            <a:avLst/>
          </a:prstGeom>
        </p:spPr>
      </p:pic>
      <p:sp>
        <p:nvSpPr>
          <p:cNvPr id="5" name="Скругленный прямоугольник 4"/>
          <p:cNvSpPr/>
          <p:nvPr/>
        </p:nvSpPr>
        <p:spPr>
          <a:xfrm>
            <a:off x="3275856" y="5517232"/>
            <a:ext cx="432000" cy="432000"/>
          </a:xfrm>
          <a:prstGeom prst="roundRect">
            <a:avLst/>
          </a:prstGeom>
          <a:solidFill>
            <a:schemeClr val="bg1">
              <a:alpha val="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 descr="galka001.png">
            <a:hlinkClick r:id="" action="ppaction://noaction">
              <a:snd r:embed="rId2" name="chimes.wav"/>
            </a:hlinkClick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347864" y="5517232"/>
            <a:ext cx="360000" cy="360000"/>
          </a:xfrm>
          <a:prstGeom prst="rect">
            <a:avLst/>
          </a:prstGeom>
        </p:spPr>
      </p:pic>
      <p:sp>
        <p:nvSpPr>
          <p:cNvPr id="7" name="Скругленный прямоугольник 6"/>
          <p:cNvSpPr/>
          <p:nvPr/>
        </p:nvSpPr>
        <p:spPr>
          <a:xfrm>
            <a:off x="6228184" y="4941168"/>
            <a:ext cx="432000" cy="432000"/>
          </a:xfrm>
          <a:prstGeom prst="roundRect">
            <a:avLst/>
          </a:prstGeom>
          <a:solidFill>
            <a:schemeClr val="bg1">
              <a:alpha val="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 descr="galka001.png">
            <a:hlinkClick r:id="" action="ppaction://noaction">
              <a:snd r:embed="rId2" name="chimes.wav"/>
            </a:hlinkClick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00192" y="4941168"/>
            <a:ext cx="360000" cy="360000"/>
          </a:xfrm>
          <a:prstGeom prst="rect">
            <a:avLst/>
          </a:prstGeom>
        </p:spPr>
      </p:pic>
      <p:sp>
        <p:nvSpPr>
          <p:cNvPr id="9" name="Скругленный прямоугольник 8"/>
          <p:cNvSpPr/>
          <p:nvPr/>
        </p:nvSpPr>
        <p:spPr>
          <a:xfrm>
            <a:off x="6228184" y="5517232"/>
            <a:ext cx="432000" cy="432000"/>
          </a:xfrm>
          <a:prstGeom prst="roundRect">
            <a:avLst/>
          </a:prstGeom>
          <a:solidFill>
            <a:schemeClr val="bg1">
              <a:alpha val="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 descr="galka001.png">
            <a:hlinkClick r:id="" action="ppaction://noaction">
              <a:snd r:embed="rId2" name="chimes.wav"/>
            </a:hlinkClick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00192" y="5517232"/>
            <a:ext cx="360000" cy="360000"/>
          </a:xfrm>
          <a:prstGeom prst="rect">
            <a:avLst/>
          </a:prstGeom>
        </p:spPr>
      </p:pic>
      <p:sp>
        <p:nvSpPr>
          <p:cNvPr id="11" name="Блок-схема: альтернативный процесс 10"/>
          <p:cNvSpPr/>
          <p:nvPr/>
        </p:nvSpPr>
        <p:spPr>
          <a:xfrm>
            <a:off x="539552" y="908720"/>
            <a:ext cx="1872208" cy="288000"/>
          </a:xfrm>
          <a:prstGeom prst="flowChartAlternateProcess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хозяйственное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2" name="Блок-схема: альтернативный процесс 11"/>
          <p:cNvSpPr/>
          <p:nvPr/>
        </p:nvSpPr>
        <p:spPr>
          <a:xfrm>
            <a:off x="2699792" y="908720"/>
            <a:ext cx="1368000" cy="288000"/>
          </a:xfrm>
          <a:prstGeom prst="flowChartAlternateProcess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туалетное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3" name="Блок-схема: альтернативный процесс 12"/>
          <p:cNvSpPr/>
          <p:nvPr/>
        </p:nvSpPr>
        <p:spPr>
          <a:xfrm>
            <a:off x="4355976" y="908720"/>
            <a:ext cx="1152000" cy="288000"/>
          </a:xfrm>
          <a:prstGeom prst="flowChartAlternateProcess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жидкое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4" name="Блок-схема: альтернативный процесс 13"/>
          <p:cNvSpPr/>
          <p:nvPr/>
        </p:nvSpPr>
        <p:spPr>
          <a:xfrm>
            <a:off x="5868144" y="908720"/>
            <a:ext cx="1872208" cy="288000"/>
          </a:xfrm>
          <a:prstGeom prst="flowChartAlternateProcess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самодельное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5" name="Блок-схема: альтернативный процесс 14"/>
          <p:cNvSpPr/>
          <p:nvPr/>
        </p:nvSpPr>
        <p:spPr>
          <a:xfrm>
            <a:off x="1043608" y="2780928"/>
            <a:ext cx="5580000" cy="288000"/>
          </a:xfrm>
          <a:prstGeom prst="flowChartAlternateProcess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/>
            <a:r>
              <a:rPr lang="ru-RU" dirty="0" smtClean="0"/>
              <a:t>Смочи тарелку водой, положи сверху кусок мыла. </a:t>
            </a:r>
          </a:p>
        </p:txBody>
      </p:sp>
      <p:sp>
        <p:nvSpPr>
          <p:cNvPr id="16" name="Блок-схема: альтернативный процесс 15"/>
          <p:cNvSpPr/>
          <p:nvPr/>
        </p:nvSpPr>
        <p:spPr>
          <a:xfrm>
            <a:off x="1043608" y="3501008"/>
            <a:ext cx="5580000" cy="288032"/>
          </a:xfrm>
          <a:prstGeom prst="flowChartAlternateProcess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dirty="0" smtClean="0"/>
              <a:t>Через 3-5 минут попробуй поднять мыло.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7" name="Блок-схема: альтернативный процесс 16"/>
          <p:cNvSpPr/>
          <p:nvPr/>
        </p:nvSpPr>
        <p:spPr>
          <a:xfrm>
            <a:off x="1043608" y="3861048"/>
            <a:ext cx="5580000" cy="288032"/>
          </a:xfrm>
          <a:prstGeom prst="flowChartAlternateProcess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dirty="0" smtClean="0"/>
              <a:t>Тарелка поднялась вместе с мылом.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8" name="Нашивка 17">
            <a:hlinkClick r:id="" action="ppaction://hlinkshowjump?jump=nextslide"/>
          </p:cNvPr>
          <p:cNvSpPr/>
          <p:nvPr/>
        </p:nvSpPr>
        <p:spPr>
          <a:xfrm>
            <a:off x="8604448" y="6309320"/>
            <a:ext cx="360000" cy="360000"/>
          </a:xfrm>
          <a:prstGeom prst="chevron">
            <a:avLst/>
          </a:prstGeom>
          <a:solidFill>
            <a:schemeClr val="accent5">
              <a:lumMod val="20000"/>
              <a:lumOff val="80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9" name="Блок-схема: альтернативный процесс 18"/>
          <p:cNvSpPr/>
          <p:nvPr/>
        </p:nvSpPr>
        <p:spPr>
          <a:xfrm>
            <a:off x="1043608" y="3140968"/>
            <a:ext cx="5580000" cy="288032"/>
          </a:xfrm>
          <a:prstGeom prst="flowChartAlternateProcess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/>
            <a:r>
              <a:rPr lang="ru-RU" dirty="0" smtClean="0"/>
              <a:t>Прижми мыло и несколько раз прокрути. </a:t>
            </a:r>
            <a:endParaRPr lang="ru-RU" dirty="0" smtClean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9" dur="8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0" dur="8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8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7" dur="8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8" dur="8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8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5" dur="8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6" dur="8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8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3" dur="8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4" dur="8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8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1" dur="8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2" dur="8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8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9" dur="8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0" dur="8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8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7" dur="8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8" dur="8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8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5" dur="8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6" dur="8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8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 t="51056"/>
          <a:stretch>
            <a:fillRect/>
          </a:stretch>
        </p:blipFill>
        <p:spPr bwMode="auto">
          <a:xfrm>
            <a:off x="251520" y="188640"/>
            <a:ext cx="8661997" cy="5688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Блок-схема: альтернативный процесс 2"/>
          <p:cNvSpPr/>
          <p:nvPr/>
        </p:nvSpPr>
        <p:spPr>
          <a:xfrm>
            <a:off x="539552" y="908720"/>
            <a:ext cx="4248472" cy="288000"/>
          </a:xfrm>
          <a:prstGeom prst="flowChartAlternateProcess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Накрыть свечу перевёрнутой банкой.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Блок-схема: альтернативный процесс 3"/>
          <p:cNvSpPr/>
          <p:nvPr/>
        </p:nvSpPr>
        <p:spPr>
          <a:xfrm>
            <a:off x="467544" y="2708920"/>
            <a:ext cx="8136904" cy="648072"/>
          </a:xfrm>
          <a:prstGeom prst="flowChartAlternateProcess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  Компас, магнитная доска, магнитная азбука, магнитные шахматы, ключи от </a:t>
            </a:r>
            <a:r>
              <a:rPr lang="ru-RU" dirty="0" err="1" smtClean="0">
                <a:solidFill>
                  <a:schemeClr val="tx1"/>
                </a:solidFill>
              </a:rPr>
              <a:t>домофона</a:t>
            </a:r>
            <a:r>
              <a:rPr lang="ru-RU" dirty="0" smtClean="0">
                <a:solidFill>
                  <a:schemeClr val="tx1"/>
                </a:solidFill>
              </a:rPr>
              <a:t>, банковская карта.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55776" y="5589240"/>
            <a:ext cx="1800000" cy="25200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 дугообразный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516216" y="5589240"/>
            <a:ext cx="1440000" cy="25200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 кольцевой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779912" y="5589240"/>
            <a:ext cx="1440000" cy="25200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 полосовой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Нашивка 7">
            <a:hlinkClick r:id="" action="ppaction://hlinkshowjump?jump=endshow"/>
          </p:cNvPr>
          <p:cNvSpPr/>
          <p:nvPr/>
        </p:nvSpPr>
        <p:spPr>
          <a:xfrm>
            <a:off x="8604448" y="6309320"/>
            <a:ext cx="360000" cy="360000"/>
          </a:xfrm>
          <a:prstGeom prst="chevron">
            <a:avLst/>
          </a:prstGeom>
          <a:solidFill>
            <a:schemeClr val="accent5">
              <a:lumMod val="20000"/>
              <a:lumOff val="80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9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0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692696"/>
            <a:ext cx="82809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2"/>
              </a:rPr>
              <a:t>https://catherineasquithgallery.com/uploads/posts/2021-03/1614793439_7-p-fon-dlya-detskoi-otkritki-8.jpg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23528" y="188640"/>
            <a:ext cx="3528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Ссылки на интернет-ресурсы: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51520" y="6021288"/>
            <a:ext cx="5544616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Литература: </a:t>
            </a:r>
          </a:p>
          <a:p>
            <a:r>
              <a:rPr lang="ru-RU" sz="1200" b="1" dirty="0" smtClean="0"/>
              <a:t>Функциональная грамотность. 3 класс.</a:t>
            </a:r>
            <a:r>
              <a:rPr lang="ru-RU" sz="1200" dirty="0" smtClean="0"/>
              <a:t> Тренажер для школьников/ М.В. Буряк, С.А. Шейкина. – М.: Планета, 2022. – 88 с. – (Учение с увлечением). </a:t>
            </a:r>
            <a:endParaRPr lang="ru-RU" sz="1200" dirty="0"/>
          </a:p>
        </p:txBody>
      </p:sp>
    </p:spTree>
  </p:cSld>
  <p:clrMapOvr>
    <a:masterClrMapping/>
  </p:clrMapOvr>
  <p:transition advClick="0"/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</TotalTime>
  <Words>222</Words>
  <Application>Microsoft Office PowerPoint</Application>
  <PresentationFormat>Экран (4:3)</PresentationFormat>
  <Paragraphs>37</Paragraphs>
  <Slides>8</Slides>
  <Notes>1</Notes>
  <HiddenSlides>1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Артём</dc:creator>
  <cp:lastModifiedBy>Артём</cp:lastModifiedBy>
  <cp:revision>4</cp:revision>
  <dcterms:created xsi:type="dcterms:W3CDTF">2023-12-17T22:25:29Z</dcterms:created>
  <dcterms:modified xsi:type="dcterms:W3CDTF">2023-12-18T15:38:41Z</dcterms:modified>
</cp:coreProperties>
</file>